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indent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indent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indent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indent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91">
            <a:extLst>
              <a:ext uri="{FF2B5EF4-FFF2-40B4-BE49-F238E27FC236}">
                <a16:creationId xmlns:a16="http://schemas.microsoft.com/office/drawing/2014/main" id="{093E3D93-2C00-E9D3-A895-9ECC1D63D23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Shape 92">
            <a:extLst>
              <a:ext uri="{FF2B5EF4-FFF2-40B4-BE49-F238E27FC236}">
                <a16:creationId xmlns:a16="http://schemas.microsoft.com/office/drawing/2014/main" id="{939F54FB-06E3-FBB0-F49B-8B88DEAF6EB2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anose="020F050202020403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anose="020F050202020403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anose="020F050202020403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anose="020F050202020403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anose="020F0502020204030204" pitchFamily="34" charset="0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26F4BAB6-EE40-6020-2B24-B00B6BE33A9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EF18A-42D7-4086-B4D6-6C376253C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053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03C6CB40-E731-B70A-938D-3DF5DE592EC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73D52-2426-4462-BE73-8E29E8B9C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0399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823492E1-EBDE-77D6-68F8-D58B18296AA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65C8B-7C0A-4356-9660-7036ABAC3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79272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26109B5F-5614-AD34-8409-1DB9B8FB348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A2E74-2AB3-4E1A-91F8-D6EC8640F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157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9A813E87-C201-33D2-F1B8-7FB63E38AAC5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9BDEC-AFEC-4ECA-8C4C-E9B53BCB5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826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9D0542CB-7F37-2929-75F7-E17CA28372F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6211D-B81C-4A59-8B64-89D0B4B66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40869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B6B8FBA7-975E-09A7-19BF-93FAC4C6B30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617B8-C81D-4242-9AE3-6F7686549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76804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0FD6C65-4718-1644-AADA-290439971A40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AAA6D-F733-449B-924C-ADE5D4333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1398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27D60AD6-67EB-947F-A6E3-039319000611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8D531-DAC6-45C1-9D4A-35E26E292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856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>
            <a:extLst>
              <a:ext uri="{FF2B5EF4-FFF2-40B4-BE49-F238E27FC236}">
                <a16:creationId xmlns:a16="http://schemas.microsoft.com/office/drawing/2014/main" id="{7980BF8C-D1B3-A2AE-B4D4-BEB90F5352E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1027" name="Body Level One…">
            <a:extLst>
              <a:ext uri="{FF2B5EF4-FFF2-40B4-BE49-F238E27FC236}">
                <a16:creationId xmlns:a16="http://schemas.microsoft.com/office/drawing/2014/main" id="{1F8BA1A2-2BFD-49DB-F8CD-2611405CB1E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1028" name="Slide Number">
            <a:extLst>
              <a:ext uri="{FF2B5EF4-FFF2-40B4-BE49-F238E27FC236}">
                <a16:creationId xmlns:a16="http://schemas.microsoft.com/office/drawing/2014/main" id="{BE927A75-417B-5C5C-A724-2CE3A728E982}"/>
              </a:ext>
            </a:extLst>
          </p:cNvPr>
          <p:cNvSpPr txBox="1">
            <a:spLocks noGrp="1" noChangeArrowheads="1"/>
          </p:cNvSpPr>
          <p:nvPr>
            <p:ph type="sldNum" sz="quarter" idx="2"/>
          </p:nvPr>
        </p:nvSpPr>
        <p:spPr bwMode="auto">
          <a:xfrm>
            <a:off x="11095038" y="6415088"/>
            <a:ext cx="2587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ctr" anchorCtr="0" compatLnSpc="1">
            <a:prstTxWarp prst="textNoShape">
              <a:avLst/>
            </a:prstTxWarp>
            <a:spAutoFit/>
          </a:bodyPr>
          <a:lstStyle>
            <a:lvl1pPr algn="r" eaLnBrk="1">
              <a:defRPr sz="1200">
                <a:solidFill>
                  <a:srgbClr val="888888"/>
                </a:solidFill>
              </a:defRPr>
            </a:lvl1pPr>
          </a:lstStyle>
          <a:p>
            <a:fld id="{05B5AE59-F62B-47F8-8A81-8964DBF18B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anose="020F0502020204030204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74FD36FA-58FA-7049-1C3F-87295DC19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 eaLnBrk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5" name="Rectangle 9">
            <a:extLst>
              <a:ext uri="{FF2B5EF4-FFF2-40B4-BE49-F238E27FC236}">
                <a16:creationId xmlns:a16="http://schemas.microsoft.com/office/drawing/2014/main" id="{CFEAE09C-6261-C8EF-C479-2D749D339976}"/>
              </a:ext>
            </a:extLst>
          </p:cNvPr>
          <p:cNvSpPr/>
          <p:nvPr/>
        </p:nvSpPr>
        <p:spPr>
          <a:xfrm>
            <a:off x="0" y="0"/>
            <a:ext cx="12192000" cy="441325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6" name="Rectangle 11">
            <a:extLst>
              <a:ext uri="{FF2B5EF4-FFF2-40B4-BE49-F238E27FC236}">
                <a16:creationId xmlns:a16="http://schemas.microsoft.com/office/drawing/2014/main" id="{933C5587-E9E8-CF9E-2483-93D27AB41405}"/>
              </a:ext>
            </a:extLst>
          </p:cNvPr>
          <p:cNvSpPr/>
          <p:nvPr/>
        </p:nvSpPr>
        <p:spPr>
          <a:xfrm>
            <a:off x="596900" y="552450"/>
            <a:ext cx="10998200" cy="46180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39700" dist="127000" dir="5400000" rotWithShape="0">
              <a:srgbClr val="000000">
                <a:alpha val="15000"/>
              </a:srgbClr>
            </a:outerShdw>
          </a:effectLst>
        </p:spPr>
        <p:txBody>
          <a:bodyPr lIns="45719" rIns="45719" anchor="ctr"/>
          <a:lstStyle/>
          <a:p>
            <a:pPr algn="ctr" eaLnBrk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7" name="Title 1">
            <a:extLst>
              <a:ext uri="{FF2B5EF4-FFF2-40B4-BE49-F238E27FC236}">
                <a16:creationId xmlns:a16="http://schemas.microsoft.com/office/drawing/2014/main" id="{A537AB25-9D94-A520-A554-EC796E9D459F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1052513" y="1123950"/>
            <a:ext cx="9144000" cy="3273425"/>
          </a:xfrm>
        </p:spPr>
        <p:txBody>
          <a:bodyPr anchor="ctr"/>
          <a:lstStyle/>
          <a:p>
            <a:pPr eaLnBrk="1" hangingPunct="1"/>
            <a:r>
              <a:rPr lang="en-US" altLang="en-US" sz="5400">
                <a:latin typeface="Segoe UI Web (West European)"/>
                <a:ea typeface="Segoe UI Web (West European)"/>
                <a:cs typeface="Segoe UI Web (West European)"/>
                <a:sym typeface="Segoe UI Web (West European)"/>
              </a:rPr>
              <a:t>Hvordan jeg ble en </a:t>
            </a:r>
            <a:br>
              <a:rPr lang="en-US" altLang="en-US" sz="5400">
                <a:latin typeface="Segoe UI Web (West European)"/>
                <a:ea typeface="Segoe UI Web (West European)"/>
                <a:cs typeface="Segoe UI Web (West European)"/>
                <a:sym typeface="Segoe UI Web (West European)"/>
              </a:rPr>
            </a:br>
            <a:r>
              <a:rPr lang="en-US" altLang="en-US" sz="5400">
                <a:latin typeface="Segoe UI Web (West European)"/>
                <a:ea typeface="Segoe UI Web (West European)"/>
                <a:cs typeface="Segoe UI Web (West European)"/>
                <a:sym typeface="Segoe UI Web (West European)"/>
              </a:rPr>
              <a:t>Autorisert  Bridgelærer</a:t>
            </a:r>
            <a:br>
              <a:rPr lang="en-US" altLang="en-US" sz="5400">
                <a:latin typeface="Segoe UI Web (West European)"/>
                <a:ea typeface="Segoe UI Web (West European)"/>
                <a:cs typeface="Segoe UI Web (West European)"/>
                <a:sym typeface="Segoe UI Web (West European)"/>
              </a:rPr>
            </a:br>
            <a:endParaRPr lang="en-US" altLang="en-US" sz="5400">
              <a:latin typeface="Segoe UI Web (West European)"/>
              <a:ea typeface="Segoe UI Web (West European)"/>
              <a:cs typeface="Segoe UI Web (West European)"/>
              <a:sym typeface="Segoe UI Web (West European)"/>
            </a:endParaRP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BB0724F4-0549-3357-9C18-0099E4CD9DD4}"/>
              </a:ext>
            </a:extLst>
          </p:cNvPr>
          <p:cNvSpPr txBox="1">
            <a:spLocks noGrp="1" noChangeArrowheads="1"/>
          </p:cNvSpPr>
          <p:nvPr>
            <p:ph type="subTitle" sz="quarter" idx="1"/>
          </p:nvPr>
        </p:nvSpPr>
        <p:spPr>
          <a:xfrm>
            <a:off x="1524000" y="5513388"/>
            <a:ext cx="9144000" cy="652462"/>
          </a:xfrm>
        </p:spPr>
        <p:txBody>
          <a:bodyPr anchor="ctr"/>
          <a:lstStyle/>
          <a:p>
            <a:pPr eaLnBrk="1" hangingPunct="1"/>
            <a:r>
              <a:rPr lang="en-US" altLang="en-US"/>
              <a:t>Dr Ang Yee Gary</a:t>
            </a:r>
          </a:p>
        </p:txBody>
      </p:sp>
      <p:sp>
        <p:nvSpPr>
          <p:cNvPr id="99" name="Straight Connector 13">
            <a:extLst>
              <a:ext uri="{FF2B5EF4-FFF2-40B4-BE49-F238E27FC236}">
                <a16:creationId xmlns:a16="http://schemas.microsoft.com/office/drawing/2014/main" id="{41195485-3C3A-5ABC-28ED-B890B3B55A66}"/>
              </a:ext>
            </a:extLst>
          </p:cNvPr>
          <p:cNvSpPr/>
          <p:nvPr/>
        </p:nvSpPr>
        <p:spPr>
          <a:xfrm flipH="1" flipV="1">
            <a:off x="596900" y="6354763"/>
            <a:ext cx="10999788" cy="0"/>
          </a:xfrm>
          <a:prstGeom prst="line">
            <a:avLst/>
          </a:prstGeom>
          <a:ln w="101600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DADBB25-FDC4-AEF7-4460-2620F273994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Råd til ambisiøse bridgelærere</a:t>
            </a:r>
          </a:p>
        </p:txBody>
      </p:sp>
      <p:grpSp>
        <p:nvGrpSpPr>
          <p:cNvPr id="12291" name="Content Placeholder 2">
            <a:extLst>
              <a:ext uri="{FF2B5EF4-FFF2-40B4-BE49-F238E27FC236}">
                <a16:creationId xmlns:a16="http://schemas.microsoft.com/office/drawing/2014/main" id="{322510D7-E2D8-41AA-C852-F4B11A8AB24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28800"/>
            <a:ext cx="10515600" cy="4344988"/>
            <a:chOff x="0" y="0"/>
            <a:chExt cx="10515600" cy="4344538"/>
          </a:xfrm>
        </p:grpSpPr>
        <p:sp>
          <p:nvSpPr>
            <p:cNvPr id="12292" name="Rounded Rectangle">
              <a:extLst>
                <a:ext uri="{FF2B5EF4-FFF2-40B4-BE49-F238E27FC236}">
                  <a16:creationId xmlns:a16="http://schemas.microsoft.com/office/drawing/2014/main" id="{E35D4198-4D88-737E-35B8-67EA3CB00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515600" cy="724089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293" name="Square">
              <a:extLst>
                <a:ext uri="{FF2B5EF4-FFF2-40B4-BE49-F238E27FC236}">
                  <a16:creationId xmlns:a16="http://schemas.microsoft.com/office/drawing/2014/main" id="{E772ACC1-4AEF-4A09-C751-ADA70FB5A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162920"/>
              <a:ext cx="398250" cy="3982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294" name="Autorisasjon fungerer som verdifull legitimasjon">
              <a:extLst>
                <a:ext uri="{FF2B5EF4-FFF2-40B4-BE49-F238E27FC236}">
                  <a16:creationId xmlns:a16="http://schemas.microsoft.com/office/drawing/2014/main" id="{3281568F-F0A2-A7EE-5A82-BF4F33BD3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164587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Autorisasjon fungerer som verdifull legitimasjon</a:t>
              </a:r>
            </a:p>
          </p:txBody>
        </p:sp>
        <p:sp>
          <p:nvSpPr>
            <p:cNvPr id="12295" name="Rounded Rectangle">
              <a:extLst>
                <a:ext uri="{FF2B5EF4-FFF2-40B4-BE49-F238E27FC236}">
                  <a16:creationId xmlns:a16="http://schemas.microsoft.com/office/drawing/2014/main" id="{17F88AEC-F3AD-C433-B015-7C6FB3F76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05112"/>
              <a:ext cx="10515600" cy="724089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296" name="Square">
              <a:extLst>
                <a:ext uri="{FF2B5EF4-FFF2-40B4-BE49-F238E27FC236}">
                  <a16:creationId xmlns:a16="http://schemas.microsoft.com/office/drawing/2014/main" id="{905C2A50-410F-49F6-BD58-7C77DFE03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1068031"/>
              <a:ext cx="398250" cy="39825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297" name="Det er forskjell på å spile og å undervise bridge">
              <a:extLst>
                <a:ext uri="{FF2B5EF4-FFF2-40B4-BE49-F238E27FC236}">
                  <a16:creationId xmlns:a16="http://schemas.microsoft.com/office/drawing/2014/main" id="{12523E01-52E6-3F9B-453D-F51E0C976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1069699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Det er forskjell på å spile og å undervise bridge</a:t>
              </a:r>
            </a:p>
          </p:txBody>
        </p:sp>
        <p:sp>
          <p:nvSpPr>
            <p:cNvPr id="12298" name="Rounded Rectangle">
              <a:extLst>
                <a:ext uri="{FF2B5EF4-FFF2-40B4-BE49-F238E27FC236}">
                  <a16:creationId xmlns:a16="http://schemas.microsoft.com/office/drawing/2014/main" id="{47E5CC00-C107-A029-E611-A5D8D6420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10224"/>
              <a:ext cx="10515600" cy="72409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299" name="Square">
              <a:extLst>
                <a:ext uri="{FF2B5EF4-FFF2-40B4-BE49-F238E27FC236}">
                  <a16:creationId xmlns:a16="http://schemas.microsoft.com/office/drawing/2014/main" id="{42D9F5F4-D5FA-A795-9DF9-114658792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1973145"/>
              <a:ext cx="398250" cy="39825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300" name="Undervisning kan forbedre ens ferdigheter som spiller">
              <a:extLst>
                <a:ext uri="{FF2B5EF4-FFF2-40B4-BE49-F238E27FC236}">
                  <a16:creationId xmlns:a16="http://schemas.microsoft.com/office/drawing/2014/main" id="{95698127-5ED6-93F2-40D6-B4B6B0562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1974812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Undervisning kan forbedre ens ferdigheter som spiller</a:t>
              </a:r>
            </a:p>
          </p:txBody>
        </p:sp>
        <p:sp>
          <p:nvSpPr>
            <p:cNvPr id="12301" name="Rounded Rectangle">
              <a:extLst>
                <a:ext uri="{FF2B5EF4-FFF2-40B4-BE49-F238E27FC236}">
                  <a16:creationId xmlns:a16="http://schemas.microsoft.com/office/drawing/2014/main" id="{72AE381D-2231-6677-0BD2-B321AEFB2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15336"/>
              <a:ext cx="10515600" cy="72409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302" name="Square">
              <a:extLst>
                <a:ext uri="{FF2B5EF4-FFF2-40B4-BE49-F238E27FC236}">
                  <a16:creationId xmlns:a16="http://schemas.microsoft.com/office/drawing/2014/main" id="{5866BBEE-E842-E6C4-03F2-17E99E212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2878257"/>
              <a:ext cx="398250" cy="39825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303" name="For bridgelærere i land uten et formelt autoriserings program:">
              <a:extLst>
                <a:ext uri="{FF2B5EF4-FFF2-40B4-BE49-F238E27FC236}">
                  <a16:creationId xmlns:a16="http://schemas.microsoft.com/office/drawing/2014/main" id="{BBE4B39A-3BE6-0E95-BFFE-2CD60AE34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2733874"/>
              <a:ext cx="4732022" cy="687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For bridgelærere i land uten et formelt autoriserings program:</a:t>
              </a:r>
            </a:p>
          </p:txBody>
        </p:sp>
        <p:sp>
          <p:nvSpPr>
            <p:cNvPr id="12304" name="Vurder å søke autorisasjon fra større bridgeforbund">
              <a:extLst>
                <a:ext uri="{FF2B5EF4-FFF2-40B4-BE49-F238E27FC236}">
                  <a16:creationId xmlns:a16="http://schemas.microsoft.com/office/drawing/2014/main" id="{2BC10E3A-B639-BC5C-1DD9-66C747C933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343" y="2906069"/>
              <a:ext cx="4947257" cy="342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6223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6223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6223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6223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6223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500"/>
                </a:spcBef>
              </a:pPr>
              <a:r>
                <a:rPr lang="en-US" altLang="en-US" sz="1400"/>
                <a:t>Vurder å søke autorisasjon fra større bridgeforbund</a:t>
              </a:r>
            </a:p>
          </p:txBody>
        </p:sp>
        <p:sp>
          <p:nvSpPr>
            <p:cNvPr id="12305" name="Rounded Rectangle">
              <a:extLst>
                <a:ext uri="{FF2B5EF4-FFF2-40B4-BE49-F238E27FC236}">
                  <a16:creationId xmlns:a16="http://schemas.microsoft.com/office/drawing/2014/main" id="{1BB07AC9-8BDC-4858-C348-82F82B0BF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620449"/>
              <a:ext cx="10515600" cy="72409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306" name="Square">
              <a:extLst>
                <a:ext uri="{FF2B5EF4-FFF2-40B4-BE49-F238E27FC236}">
                  <a16:creationId xmlns:a16="http://schemas.microsoft.com/office/drawing/2014/main" id="{1B81869C-94DC-3B7C-45A4-8AEFFB2F0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3783369"/>
              <a:ext cx="398250" cy="39825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2307" name="Motto: &quot;La oss holde bridgen i live!&quot;">
              <a:extLst>
                <a:ext uri="{FF2B5EF4-FFF2-40B4-BE49-F238E27FC236}">
                  <a16:creationId xmlns:a16="http://schemas.microsoft.com/office/drawing/2014/main" id="{CDD43362-6C04-FD80-A09B-7AB7BE86F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3785037"/>
              <a:ext cx="9679277" cy="394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Motto: "La oss holde bridgen i live!"</a:t>
              </a: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EC75F1D-90CD-63C8-E3CD-5D6B290E8FC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838200" y="39687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Introduksjon</a:t>
            </a:r>
          </a:p>
        </p:txBody>
      </p:sp>
      <p:grpSp>
        <p:nvGrpSpPr>
          <p:cNvPr id="4099" name="Content Placeholder 2">
            <a:extLst>
              <a:ext uri="{FF2B5EF4-FFF2-40B4-BE49-F238E27FC236}">
                <a16:creationId xmlns:a16="http://schemas.microsoft.com/office/drawing/2014/main" id="{CBA072C5-34B3-9453-6BC2-DC850DC9309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25625"/>
            <a:ext cx="10515600" cy="4351338"/>
            <a:chOff x="0" y="0"/>
            <a:chExt cx="10515600" cy="4350594"/>
          </a:xfrm>
        </p:grpSpPr>
        <p:sp>
          <p:nvSpPr>
            <p:cNvPr id="4100" name="Rounded Rectangle">
              <a:extLst>
                <a:ext uri="{FF2B5EF4-FFF2-40B4-BE49-F238E27FC236}">
                  <a16:creationId xmlns:a16="http://schemas.microsoft.com/office/drawing/2014/main" id="{FCB4EB09-C4F0-A0C7-9745-8D46CA5E3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515600" cy="511835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01" name="Square">
              <a:extLst>
                <a:ext uri="{FF2B5EF4-FFF2-40B4-BE49-F238E27FC236}">
                  <a16:creationId xmlns:a16="http://schemas.microsoft.com/office/drawing/2014/main" id="{8D18AC66-7706-B847-D2E2-20B6CF3B2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115162"/>
              <a:ext cx="281510" cy="28151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02" name="Lege fra Singapore">
              <a:extLst>
                <a:ext uri="{FF2B5EF4-FFF2-40B4-BE49-F238E27FC236}">
                  <a16:creationId xmlns:a16="http://schemas.microsoft.com/office/drawing/2014/main" id="{15C98AEE-67B0-6855-1946-A39FBF683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97171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Lege fra Singapore</a:t>
              </a:r>
            </a:p>
          </p:txBody>
        </p:sp>
        <p:sp>
          <p:nvSpPr>
            <p:cNvPr id="4103" name="Rounded Rectangle">
              <a:extLst>
                <a:ext uri="{FF2B5EF4-FFF2-40B4-BE49-F238E27FC236}">
                  <a16:creationId xmlns:a16="http://schemas.microsoft.com/office/drawing/2014/main" id="{51B3B2D5-C11B-12B6-5D4E-682525BF6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39793"/>
              <a:ext cx="10515600" cy="511836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04" name="Square">
              <a:extLst>
                <a:ext uri="{FF2B5EF4-FFF2-40B4-BE49-F238E27FC236}">
                  <a16:creationId xmlns:a16="http://schemas.microsoft.com/office/drawing/2014/main" id="{BC6B5857-0509-CB54-E104-9EE7BC647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754956"/>
              <a:ext cx="281510" cy="28151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05" name="Begynte å spille bridge som 18-åring (1999)">
              <a:extLst>
                <a:ext uri="{FF2B5EF4-FFF2-40B4-BE49-F238E27FC236}">
                  <a16:creationId xmlns:a16="http://schemas.microsoft.com/office/drawing/2014/main" id="{42769175-9A45-2E7A-C02F-A81EE1232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736965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Begynte å spille bridge som 18-åring (1999)</a:t>
              </a:r>
            </a:p>
          </p:txBody>
        </p:sp>
        <p:sp>
          <p:nvSpPr>
            <p:cNvPr id="4106" name="Rounded Rectangle">
              <a:extLst>
                <a:ext uri="{FF2B5EF4-FFF2-40B4-BE49-F238E27FC236}">
                  <a16:creationId xmlns:a16="http://schemas.microsoft.com/office/drawing/2014/main" id="{26E6F0D9-577B-D25D-22C9-229CC3471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79587"/>
              <a:ext cx="10515600" cy="511835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07" name="Square">
              <a:extLst>
                <a:ext uri="{FF2B5EF4-FFF2-40B4-BE49-F238E27FC236}">
                  <a16:creationId xmlns:a16="http://schemas.microsoft.com/office/drawing/2014/main" id="{7C42B677-B218-C380-A2C6-96201A28D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1394750"/>
              <a:ext cx="281510" cy="28151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08" name="Tilegnet meg kunnskap gjennom selvstudium (fra bøker)">
              <a:extLst>
                <a:ext uri="{FF2B5EF4-FFF2-40B4-BE49-F238E27FC236}">
                  <a16:creationId xmlns:a16="http://schemas.microsoft.com/office/drawing/2014/main" id="{D091CE8F-7D57-8545-78D6-F8D33996E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1376758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Tilegnet meg kunnskap gjennom selvstudium (fra bøker)</a:t>
              </a:r>
            </a:p>
          </p:txBody>
        </p:sp>
        <p:sp>
          <p:nvSpPr>
            <p:cNvPr id="4109" name="Rounded Rectangle">
              <a:extLst>
                <a:ext uri="{FF2B5EF4-FFF2-40B4-BE49-F238E27FC236}">
                  <a16:creationId xmlns:a16="http://schemas.microsoft.com/office/drawing/2014/main" id="{2A4E6B20-EBBD-A3A5-C8C2-9F54E1964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19380"/>
              <a:ext cx="10515600" cy="511835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0" name="Square">
              <a:extLst>
                <a:ext uri="{FF2B5EF4-FFF2-40B4-BE49-F238E27FC236}">
                  <a16:creationId xmlns:a16="http://schemas.microsoft.com/office/drawing/2014/main" id="{DA04D6BB-5164-C9DC-32EB-DFB72B02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2034543"/>
              <a:ext cx="281510" cy="28151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1" name="Tok en pause fra bridge under medisinstudiet (2012-2018)">
              <a:extLst>
                <a:ext uri="{FF2B5EF4-FFF2-40B4-BE49-F238E27FC236}">
                  <a16:creationId xmlns:a16="http://schemas.microsoft.com/office/drawing/2014/main" id="{D117D916-8DD0-8FC7-66C2-11C66E9D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2016551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Tok en pause fra bridge under medisinstudiet (2012-2018)</a:t>
              </a:r>
            </a:p>
          </p:txBody>
        </p:sp>
        <p:sp>
          <p:nvSpPr>
            <p:cNvPr id="4112" name="Rounded Rectangle">
              <a:extLst>
                <a:ext uri="{FF2B5EF4-FFF2-40B4-BE49-F238E27FC236}">
                  <a16:creationId xmlns:a16="http://schemas.microsoft.com/office/drawing/2014/main" id="{2E18D7ED-55E0-D481-0269-F6DED0C96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559173"/>
              <a:ext cx="10515600" cy="511835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3" name="Square">
              <a:extLst>
                <a:ext uri="{FF2B5EF4-FFF2-40B4-BE49-F238E27FC236}">
                  <a16:creationId xmlns:a16="http://schemas.microsoft.com/office/drawing/2014/main" id="{9C07FCB1-9F3C-47DE-D69D-F543ADAC5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2674336"/>
              <a:ext cx="281510" cy="28151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4" name="Gjenopptok spillingen da jeg deltok på et ukes kurs ved Harvard University med min kone i 2019">
              <a:extLst>
                <a:ext uri="{FF2B5EF4-FFF2-40B4-BE49-F238E27FC236}">
                  <a16:creationId xmlns:a16="http://schemas.microsoft.com/office/drawing/2014/main" id="{F0BBE51A-46D7-F172-EBCC-B5A38C28B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2656344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Gjenopptok spillingen da jeg deltok på et ukes kurs ved Harvard University med min kone i 2019</a:t>
              </a:r>
            </a:p>
          </p:txBody>
        </p:sp>
        <p:sp>
          <p:nvSpPr>
            <p:cNvPr id="4115" name="Rounded Rectangle">
              <a:extLst>
                <a:ext uri="{FF2B5EF4-FFF2-40B4-BE49-F238E27FC236}">
                  <a16:creationId xmlns:a16="http://schemas.microsoft.com/office/drawing/2014/main" id="{381233F1-E883-5115-A078-0ACF9D0B6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198967"/>
              <a:ext cx="10515600" cy="511835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6" name="Square">
              <a:extLst>
                <a:ext uri="{FF2B5EF4-FFF2-40B4-BE49-F238E27FC236}">
                  <a16:creationId xmlns:a16="http://schemas.microsoft.com/office/drawing/2014/main" id="{D5502C1A-8AA0-9E79-A555-6A4E14232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3314130"/>
              <a:ext cx="281510" cy="28151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7" name="Deltok i spill både i Newton og Westwood bridge klubb">
              <a:extLst>
                <a:ext uri="{FF2B5EF4-FFF2-40B4-BE49-F238E27FC236}">
                  <a16:creationId xmlns:a16="http://schemas.microsoft.com/office/drawing/2014/main" id="{2D956BC4-F8F0-0C23-61B9-6096E005E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3296138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Deltok i spill både i Newton og Westwood bridge klubb</a:t>
              </a:r>
            </a:p>
          </p:txBody>
        </p:sp>
        <p:sp>
          <p:nvSpPr>
            <p:cNvPr id="4118" name="Rounded Rectangle">
              <a:extLst>
                <a:ext uri="{FF2B5EF4-FFF2-40B4-BE49-F238E27FC236}">
                  <a16:creationId xmlns:a16="http://schemas.microsoft.com/office/drawing/2014/main" id="{84A6D8D0-2286-1A78-4A78-71D1A28A5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38760"/>
              <a:ext cx="10515600" cy="511835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19" name="Square">
              <a:extLst>
                <a:ext uri="{FF2B5EF4-FFF2-40B4-BE49-F238E27FC236}">
                  <a16:creationId xmlns:a16="http://schemas.microsoft.com/office/drawing/2014/main" id="{63930F53-A005-C7D3-BC5D-F53638B25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8" y="3953922"/>
              <a:ext cx="281510" cy="281511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4120" name="Engasjert i veiledede spill, et alternativ som ikke er tilgjengelig i Singapore.">
              <a:extLst>
                <a:ext uri="{FF2B5EF4-FFF2-40B4-BE49-F238E27FC236}">
                  <a16:creationId xmlns:a16="http://schemas.microsoft.com/office/drawing/2014/main" id="{C97C95AA-E22A-D8AD-D2A4-816ACCE56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167" y="3935931"/>
              <a:ext cx="9924432" cy="317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4168" tIns="54168" rIns="54168" bIns="54168" anchor="ctr">
              <a:spAutoFit/>
            </a:bodyPr>
            <a:lstStyle>
              <a:lvl1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7112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600"/>
                </a:spcBef>
              </a:pPr>
              <a:r>
                <a:rPr lang="en-US" altLang="en-US" sz="1600"/>
                <a:t>Engasjert i veiledede spill, et alternativ som ikke er tilgjengelig i Singapore.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5C97417-FD7B-0068-C2E2-DE5B8E3B6BF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Bridge i Singapore</a:t>
            </a:r>
          </a:p>
        </p:txBody>
      </p:sp>
      <p:grpSp>
        <p:nvGrpSpPr>
          <p:cNvPr id="5123" name="Content Placeholder 2">
            <a:extLst>
              <a:ext uri="{FF2B5EF4-FFF2-40B4-BE49-F238E27FC236}">
                <a16:creationId xmlns:a16="http://schemas.microsoft.com/office/drawing/2014/main" id="{96578841-FBC1-C15F-A301-6A213CFCA4C2}"/>
              </a:ext>
            </a:extLst>
          </p:cNvPr>
          <p:cNvGrpSpPr>
            <a:grpSpLocks/>
          </p:cNvGrpSpPr>
          <p:nvPr/>
        </p:nvGrpSpPr>
        <p:grpSpPr bwMode="auto">
          <a:xfrm>
            <a:off x="1050925" y="2295525"/>
            <a:ext cx="10090150" cy="3411538"/>
            <a:chOff x="0" y="0"/>
            <a:chExt cx="10090929" cy="3411557"/>
          </a:xfrm>
        </p:grpSpPr>
        <p:sp>
          <p:nvSpPr>
            <p:cNvPr id="5124" name="Circle">
              <a:extLst>
                <a:ext uri="{FF2B5EF4-FFF2-40B4-BE49-F238E27FC236}">
                  <a16:creationId xmlns:a16="http://schemas.microsoft.com/office/drawing/2014/main" id="{95B93DA1-B64A-D14E-D57A-53ECFE7FE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35917" cy="1335917"/>
            </a:xfrm>
            <a:prstGeom prst="ellipse">
              <a:avLst/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25" name="Square">
              <a:extLst>
                <a:ext uri="{FF2B5EF4-FFF2-40B4-BE49-F238E27FC236}">
                  <a16:creationId xmlns:a16="http://schemas.microsoft.com/office/drawing/2014/main" id="{7E5F91AA-1431-863C-3C58-0F86E937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41" y="280541"/>
              <a:ext cx="774832" cy="77483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26" name="Liten gruppe av bridgespillere">
              <a:extLst>
                <a:ext uri="{FF2B5EF4-FFF2-40B4-BE49-F238E27FC236}">
                  <a16:creationId xmlns:a16="http://schemas.microsoft.com/office/drawing/2014/main" id="{950C4FA8-FAD4-955D-6FAB-E942A3A30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182" y="367188"/>
              <a:ext cx="3148943" cy="6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800"/>
                </a:spcBef>
              </a:pPr>
              <a:r>
                <a:rPr lang="en-US" altLang="en-US" sz="2100"/>
                <a:t>Liten gruppe av bridgespillere</a:t>
              </a:r>
            </a:p>
          </p:txBody>
        </p:sp>
        <p:sp>
          <p:nvSpPr>
            <p:cNvPr id="5127" name="Circle">
              <a:extLst>
                <a:ext uri="{FF2B5EF4-FFF2-40B4-BE49-F238E27FC236}">
                  <a16:creationId xmlns:a16="http://schemas.microsoft.com/office/drawing/2014/main" id="{B3710044-232F-37F1-1405-CB2C090A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803" y="0"/>
              <a:ext cx="1335918" cy="1335917"/>
            </a:xfrm>
            <a:prstGeom prst="ellipse">
              <a:avLst/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28" name="Square">
              <a:extLst>
                <a:ext uri="{FF2B5EF4-FFF2-40B4-BE49-F238E27FC236}">
                  <a16:creationId xmlns:a16="http://schemas.microsoft.com/office/drawing/2014/main" id="{06ED749C-7F74-167D-E1EB-B458A3E23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345" y="280541"/>
              <a:ext cx="774831" cy="77483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29" name="Singapore Contract Bridge Association">
              <a:extLst>
                <a:ext uri="{FF2B5EF4-FFF2-40B4-BE49-F238E27FC236}">
                  <a16:creationId xmlns:a16="http://schemas.microsoft.com/office/drawing/2014/main" id="{E588FB4D-6742-4B06-E814-1D07EE78C1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1987" y="367188"/>
              <a:ext cx="3148943" cy="6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800"/>
                </a:spcBef>
              </a:pPr>
              <a:r>
                <a:rPr lang="en-US" altLang="en-US" sz="2100"/>
                <a:t>Singapore Contract Bridge Association</a:t>
              </a:r>
            </a:p>
          </p:txBody>
        </p:sp>
        <p:sp>
          <p:nvSpPr>
            <p:cNvPr id="5130" name="Circle">
              <a:extLst>
                <a:ext uri="{FF2B5EF4-FFF2-40B4-BE49-F238E27FC236}">
                  <a16:creationId xmlns:a16="http://schemas.microsoft.com/office/drawing/2014/main" id="{DC0BA61F-AFFA-4C4A-0ECC-59EDE9B3F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75641"/>
              <a:ext cx="1335917" cy="1335917"/>
            </a:xfrm>
            <a:prstGeom prst="ellipse">
              <a:avLst/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31" name="Square">
              <a:extLst>
                <a:ext uri="{FF2B5EF4-FFF2-40B4-BE49-F238E27FC236}">
                  <a16:creationId xmlns:a16="http://schemas.microsoft.com/office/drawing/2014/main" id="{9797633F-F106-29B1-B86C-374C52B2F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41" y="2356184"/>
              <a:ext cx="774832" cy="77483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32" name="Mester poeng systemet mindre utviklet sammenlignet med utlandet">
              <a:extLst>
                <a:ext uri="{FF2B5EF4-FFF2-40B4-BE49-F238E27FC236}">
                  <a16:creationId xmlns:a16="http://schemas.microsoft.com/office/drawing/2014/main" id="{A9CCD7BD-F937-B9A2-4177-963B65171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182" y="2277730"/>
              <a:ext cx="3148943" cy="931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800"/>
                </a:spcBef>
              </a:pPr>
              <a:r>
                <a:rPr lang="en-US" altLang="en-US" sz="2100"/>
                <a:t>Mester poeng systemet mindre utviklet sammenlignet med utlandet</a:t>
              </a:r>
            </a:p>
          </p:txBody>
        </p:sp>
        <p:sp>
          <p:nvSpPr>
            <p:cNvPr id="5133" name="Circle">
              <a:extLst>
                <a:ext uri="{FF2B5EF4-FFF2-40B4-BE49-F238E27FC236}">
                  <a16:creationId xmlns:a16="http://schemas.microsoft.com/office/drawing/2014/main" id="{89F15E97-97AC-571B-CE0A-990FAF4F6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803" y="2075641"/>
              <a:ext cx="1335918" cy="1335917"/>
            </a:xfrm>
            <a:prstGeom prst="ellipse">
              <a:avLst/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34" name="Square">
              <a:extLst>
                <a:ext uri="{FF2B5EF4-FFF2-40B4-BE49-F238E27FC236}">
                  <a16:creationId xmlns:a16="http://schemas.microsoft.com/office/drawing/2014/main" id="{D3CACE83-14DC-7B82-8706-686ECB6F6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345" y="2356184"/>
              <a:ext cx="774831" cy="774831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5135" name="Mangel på formell autorisering for bridgelærere i Singapore.">
              <a:extLst>
                <a:ext uri="{FF2B5EF4-FFF2-40B4-BE49-F238E27FC236}">
                  <a16:creationId xmlns:a16="http://schemas.microsoft.com/office/drawing/2014/main" id="{D3D92CE2-52D5-71CD-6BB6-2C9AF0679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1987" y="2277730"/>
              <a:ext cx="3148943" cy="931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334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800"/>
                </a:spcBef>
              </a:pPr>
              <a:r>
                <a:rPr lang="en-US" altLang="en-US" sz="2100"/>
                <a:t>Mangel på formell autorisering for bridgelærere i Singapore.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D56E40B-7EE8-F2C3-02C7-2F1E00C19FF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Hvorfor søke autorisasjon?</a:t>
            </a:r>
          </a:p>
        </p:txBody>
      </p:sp>
      <p:grpSp>
        <p:nvGrpSpPr>
          <p:cNvPr id="6147" name="Content Placeholder 2">
            <a:extLst>
              <a:ext uri="{FF2B5EF4-FFF2-40B4-BE49-F238E27FC236}">
                <a16:creationId xmlns:a16="http://schemas.microsoft.com/office/drawing/2014/main" id="{C4CC42BC-BA83-93DD-1173-F7BEEC61586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25625"/>
            <a:ext cx="10515600" cy="3890963"/>
            <a:chOff x="0" y="0"/>
            <a:chExt cx="10515600" cy="3890615"/>
          </a:xfrm>
        </p:grpSpPr>
        <p:sp>
          <p:nvSpPr>
            <p:cNvPr id="6148" name="Line">
              <a:extLst>
                <a:ext uri="{FF2B5EF4-FFF2-40B4-BE49-F238E27FC236}">
                  <a16:creationId xmlns:a16="http://schemas.microsoft.com/office/drawing/2014/main" id="{234B252B-284E-18E7-6205-0833FFDB9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105156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6149" name="Forhindret fra å gi bride undervisning i Singapor p.g.a manglende…">
              <a:extLst>
                <a:ext uri="{FF2B5EF4-FFF2-40B4-BE49-F238E27FC236}">
                  <a16:creationId xmlns:a16="http://schemas.microsoft.com/office/drawing/2014/main" id="{100C2511-BEEB-48FA-E61D-A8EA031D4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0515600" cy="1229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14300" tIns="114300" rIns="114300" bIns="114300">
              <a:spAutoFit/>
            </a:bodyPr>
            <a:lstStyle>
              <a:lvl1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en-US" sz="3000"/>
                <a:t>Forhindret fra å gi bride undervisning i Singapor p.g.a manglende </a:t>
              </a:r>
            </a:p>
            <a:p>
              <a:pPr eaLnBrk="1"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en-US" sz="3000"/>
                <a:t>autorisasjon</a:t>
              </a:r>
            </a:p>
          </p:txBody>
        </p:sp>
        <p:sp>
          <p:nvSpPr>
            <p:cNvPr id="6150" name="Line">
              <a:extLst>
                <a:ext uri="{FF2B5EF4-FFF2-40B4-BE49-F238E27FC236}">
                  <a16:creationId xmlns:a16="http://schemas.microsoft.com/office/drawing/2014/main" id="{E36AA2F7-FC89-0EC4-D2AF-E723171C7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087833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6151" name="Forskjell mellom å spille bridge og undervise bridge">
              <a:extLst>
                <a:ext uri="{FF2B5EF4-FFF2-40B4-BE49-F238E27FC236}">
                  <a16:creationId xmlns:a16="http://schemas.microsoft.com/office/drawing/2014/main" id="{8A2D3DCB-FC1B-A38B-87BC-B991B8F019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87833"/>
              <a:ext cx="10515600" cy="627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14300" tIns="114300" rIns="114300" bIns="114300">
              <a:spAutoFit/>
            </a:bodyPr>
            <a:lstStyle>
              <a:lvl1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en-US" sz="3000"/>
                <a:t>Forskjell mellom å spille bridge og undervise bridge</a:t>
              </a:r>
            </a:p>
          </p:txBody>
        </p:sp>
        <p:sp>
          <p:nvSpPr>
            <p:cNvPr id="6152" name="Line">
              <a:extLst>
                <a:ext uri="{FF2B5EF4-FFF2-40B4-BE49-F238E27FC236}">
                  <a16:creationId xmlns:a16="http://schemas.microsoft.com/office/drawing/2014/main" id="{0FAB6895-09ED-7600-02E2-83DEB3BA2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5668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6153" name="Innenfor medisin: &quot;Se 1, utfør 1, lære bort 1&quot; filosofi">
              <a:extLst>
                <a:ext uri="{FF2B5EF4-FFF2-40B4-BE49-F238E27FC236}">
                  <a16:creationId xmlns:a16="http://schemas.microsoft.com/office/drawing/2014/main" id="{03C513B2-301F-12F3-041C-EB600966B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75668"/>
              <a:ext cx="10515600" cy="627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14300" tIns="114300" rIns="114300" bIns="114300">
              <a:spAutoFit/>
            </a:bodyPr>
            <a:lstStyle>
              <a:lvl1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en-US" sz="3000"/>
                <a:t>Innenfor medisin: "Se 1, utfør 1, lære bort 1" filosofi </a:t>
              </a:r>
            </a:p>
          </p:txBody>
        </p:sp>
        <p:sp>
          <p:nvSpPr>
            <p:cNvPr id="6154" name="Line">
              <a:extLst>
                <a:ext uri="{FF2B5EF4-FFF2-40B4-BE49-F238E27FC236}">
                  <a16:creationId xmlns:a16="http://schemas.microsoft.com/office/drawing/2014/main" id="{EE69CB3C-4322-56B3-01AB-7C6E6671E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263503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6155" name="Å undervise bridge forbedrer ens evne til å spille bridge">
              <a:extLst>
                <a:ext uri="{FF2B5EF4-FFF2-40B4-BE49-F238E27FC236}">
                  <a16:creationId xmlns:a16="http://schemas.microsoft.com/office/drawing/2014/main" id="{D5C0B1D7-9F61-15AB-CE25-74EB5DDDD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63503"/>
              <a:ext cx="10515600" cy="6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14300" tIns="114300" rIns="114300" bIns="114300">
              <a:spAutoFit/>
            </a:bodyPr>
            <a:lstStyle>
              <a:lvl1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3335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333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en-US" sz="3000"/>
                <a:t>Å undervise bridge forbedrer ens evne til å spille bridge</a:t>
              </a:r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>
            <a:extLst>
              <a:ext uri="{FF2B5EF4-FFF2-40B4-BE49-F238E27FC236}">
                <a16:creationId xmlns:a16="http://schemas.microsoft.com/office/drawing/2014/main" id="{49E72942-AE34-CE48-BA01-18E1A0E5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 eaLnBrk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0A2E4637-82CD-DAF2-DE46-0A15FE95520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838200" y="460375"/>
            <a:ext cx="10515600" cy="1003300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American Contract Bridge League</a:t>
            </a:r>
          </a:p>
        </p:txBody>
      </p:sp>
      <p:sp>
        <p:nvSpPr>
          <p:cNvPr id="7172" name="Rectangle: Rounded Corners 10">
            <a:extLst>
              <a:ext uri="{FF2B5EF4-FFF2-40B4-BE49-F238E27FC236}">
                <a16:creationId xmlns:a16="http://schemas.microsoft.com/office/drawing/2014/main" id="{C6196463-7E3E-AEB6-FA2A-32E5D0EDE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8" y="1587500"/>
            <a:ext cx="11033125" cy="4768850"/>
          </a:xfrm>
          <a:prstGeom prst="roundRect">
            <a:avLst>
              <a:gd name="adj" fmla="val 3176"/>
            </a:avLst>
          </a:prstGeom>
          <a:solidFill>
            <a:srgbClr val="FFFF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 eaLnBrk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7173" name="Content Placeholder 2">
            <a:extLst>
              <a:ext uri="{FF2B5EF4-FFF2-40B4-BE49-F238E27FC236}">
                <a16:creationId xmlns:a16="http://schemas.microsoft.com/office/drawing/2014/main" id="{BA8535E1-65E6-31CD-8C86-C69D1B690FC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03400"/>
            <a:ext cx="10515600" cy="4346575"/>
            <a:chOff x="0" y="0"/>
            <a:chExt cx="10515600" cy="4347726"/>
          </a:xfrm>
        </p:grpSpPr>
        <p:sp>
          <p:nvSpPr>
            <p:cNvPr id="7174" name="Rounded Rectangle">
              <a:extLst>
                <a:ext uri="{FF2B5EF4-FFF2-40B4-BE49-F238E27FC236}">
                  <a16:creationId xmlns:a16="http://schemas.microsoft.com/office/drawing/2014/main" id="{BB680115-E911-0BB1-5D39-905383F51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515600" cy="915311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75" name="Square">
              <a:extLst>
                <a:ext uri="{FF2B5EF4-FFF2-40B4-BE49-F238E27FC236}">
                  <a16:creationId xmlns:a16="http://schemas.microsoft.com/office/drawing/2014/main" id="{B1871724-EF48-363B-BC94-216B0AFC9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80" y="205944"/>
              <a:ext cx="503421" cy="503421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76" name="Begynte i ACBL i juni 2019">
              <a:extLst>
                <a:ext uri="{FF2B5EF4-FFF2-40B4-BE49-F238E27FC236}">
                  <a16:creationId xmlns:a16="http://schemas.microsoft.com/office/drawing/2014/main" id="{03F2A5E6-F7DF-2145-E39F-D79B9349E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183" y="213817"/>
              <a:ext cx="9458416" cy="487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96870" tIns="96870" rIns="96870" bIns="96870" anchor="ctr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Begynte i ACBL i juni 2019</a:t>
              </a:r>
            </a:p>
          </p:txBody>
        </p:sp>
        <p:sp>
          <p:nvSpPr>
            <p:cNvPr id="157" name="Rounded Rectangle">
              <a:extLst>
                <a:ext uri="{FF2B5EF4-FFF2-40B4-BE49-F238E27FC236}">
                  <a16:creationId xmlns:a16="http://schemas.microsoft.com/office/drawing/2014/main" id="{1F826682-D476-C46D-E6A1-E61C0CFDD1CC}"/>
                </a:ext>
              </a:extLst>
            </p:cNvPr>
            <p:cNvSpPr/>
            <p:nvPr/>
          </p:nvSpPr>
          <p:spPr>
            <a:xfrm>
              <a:off x="0" y="1144891"/>
              <a:ext cx="10515600" cy="914642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78" name="Square">
              <a:extLst>
                <a:ext uri="{FF2B5EF4-FFF2-40B4-BE49-F238E27FC236}">
                  <a16:creationId xmlns:a16="http://schemas.microsoft.com/office/drawing/2014/main" id="{AE268743-0CB5-F16E-3923-B39B7F8C8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80" y="1350083"/>
              <a:ext cx="503421" cy="503421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79" name="Opprinnelig hadde jeg som mål å bli juniormester; Klubbmesteren virket utfordrende med et krav om 5 svarte poeng, spesielt for ikke-amerikanske spillere">
              <a:extLst>
                <a:ext uri="{FF2B5EF4-FFF2-40B4-BE49-F238E27FC236}">
                  <a16:creationId xmlns:a16="http://schemas.microsoft.com/office/drawing/2014/main" id="{45AB8FFF-0B2C-5E99-6865-F93830514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183" y="1194853"/>
              <a:ext cx="9458416" cy="81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96870" tIns="96870" rIns="96870" bIns="96870" anchor="ctr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Opprinnelig hadde jeg som mål å bli juniormester; Klubbmesteren virket utfordrende med et krav om 5 svarte poeng, spesielt for ikke-amerikanske spillere</a:t>
              </a:r>
            </a:p>
          </p:txBody>
        </p:sp>
        <p:sp>
          <p:nvSpPr>
            <p:cNvPr id="160" name="Rounded Rectangle">
              <a:extLst>
                <a:ext uri="{FF2B5EF4-FFF2-40B4-BE49-F238E27FC236}">
                  <a16:creationId xmlns:a16="http://schemas.microsoft.com/office/drawing/2014/main" id="{946D9DC0-BC58-198B-4498-1F56E1B36B6C}"/>
                </a:ext>
              </a:extLst>
            </p:cNvPr>
            <p:cNvSpPr/>
            <p:nvPr/>
          </p:nvSpPr>
          <p:spPr>
            <a:xfrm>
              <a:off x="0" y="2288194"/>
              <a:ext cx="10515600" cy="914642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81" name="Square">
              <a:extLst>
                <a:ext uri="{FF2B5EF4-FFF2-40B4-BE49-F238E27FC236}">
                  <a16:creationId xmlns:a16="http://schemas.microsoft.com/office/drawing/2014/main" id="{7DF7B779-28C0-2E5D-64C3-13A2F5793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80" y="2494221"/>
              <a:ext cx="503421" cy="50342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82" name="Oppnådde Klubbmester status i august 2020 - forsinket på grunn av Covid-19s innflytelse på tilbud på sorte poeng online">
              <a:extLst>
                <a:ext uri="{FF2B5EF4-FFF2-40B4-BE49-F238E27FC236}">
                  <a16:creationId xmlns:a16="http://schemas.microsoft.com/office/drawing/2014/main" id="{1A716E2F-C93D-FC37-EB99-55109E500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183" y="2338991"/>
              <a:ext cx="9458416" cy="813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96870" tIns="96870" rIns="96870" bIns="96870" anchor="ctr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Oppnådde Klubbmester status i august 2020 - forsinket på grunn av Covid-19s innflytelse på tilbud på sorte poeng online </a:t>
              </a:r>
            </a:p>
          </p:txBody>
        </p:sp>
        <p:sp>
          <p:nvSpPr>
            <p:cNvPr id="163" name="Rounded Rectangle">
              <a:extLst>
                <a:ext uri="{FF2B5EF4-FFF2-40B4-BE49-F238E27FC236}">
                  <a16:creationId xmlns:a16="http://schemas.microsoft.com/office/drawing/2014/main" id="{BD0F4E77-622E-53B8-C691-9FF712730523}"/>
                </a:ext>
              </a:extLst>
            </p:cNvPr>
            <p:cNvSpPr/>
            <p:nvPr/>
          </p:nvSpPr>
          <p:spPr>
            <a:xfrm>
              <a:off x="0" y="3433084"/>
              <a:ext cx="10515600" cy="914642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84" name="Square">
              <a:extLst>
                <a:ext uri="{FF2B5EF4-FFF2-40B4-BE49-F238E27FC236}">
                  <a16:creationId xmlns:a16="http://schemas.microsoft.com/office/drawing/2014/main" id="{1F277B6F-5C82-2406-B77F-B801AC1FB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80" y="3638361"/>
              <a:ext cx="503421" cy="503421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7185" name="Oppnådd Life Master i november 2022; En utfordringer siden “Gold Rush” spill online blir holdt på ettermiddager og en 12-timers tidsforskjell">
              <a:extLst>
                <a:ext uri="{FF2B5EF4-FFF2-40B4-BE49-F238E27FC236}">
                  <a16:creationId xmlns:a16="http://schemas.microsoft.com/office/drawing/2014/main" id="{3F25B069-B367-CA35-43FB-8BD71A43EC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183" y="3483130"/>
              <a:ext cx="9458416" cy="813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96870" tIns="96870" rIns="96870" bIns="96870" anchor="ctr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Oppnådd Life Master i november 2022; En utfordringer siden “Gold Rush” spill online blir holdt på ettermiddager og en 12-timers tidsforskjell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1D4D999-72E3-D744-EABF-65192F7A920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ACBL Bridge Lærer Autorisasjon</a:t>
            </a:r>
          </a:p>
        </p:txBody>
      </p:sp>
      <p:grpSp>
        <p:nvGrpSpPr>
          <p:cNvPr id="8195" name="Content Placeholder 2">
            <a:extLst>
              <a:ext uri="{FF2B5EF4-FFF2-40B4-BE49-F238E27FC236}">
                <a16:creationId xmlns:a16="http://schemas.microsoft.com/office/drawing/2014/main" id="{2162AAEB-B68C-1763-842F-C884818604E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28800"/>
            <a:ext cx="10515600" cy="4344988"/>
            <a:chOff x="0" y="0"/>
            <a:chExt cx="10515600" cy="4344538"/>
          </a:xfrm>
        </p:grpSpPr>
        <p:sp>
          <p:nvSpPr>
            <p:cNvPr id="8196" name="Rounded Rectangle">
              <a:extLst>
                <a:ext uri="{FF2B5EF4-FFF2-40B4-BE49-F238E27FC236}">
                  <a16:creationId xmlns:a16="http://schemas.microsoft.com/office/drawing/2014/main" id="{6619C1D6-867A-4AEB-02EF-5688C1842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515600" cy="724089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197" name="Square">
              <a:extLst>
                <a:ext uri="{FF2B5EF4-FFF2-40B4-BE49-F238E27FC236}">
                  <a16:creationId xmlns:a16="http://schemas.microsoft.com/office/drawing/2014/main" id="{4AD41F1D-A815-E304-B321-4A265959C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162920"/>
              <a:ext cx="398250" cy="3982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198" name="ACBL beste praksis (ansikt til ansikt)">
              <a:extLst>
                <a:ext uri="{FF2B5EF4-FFF2-40B4-BE49-F238E27FC236}">
                  <a16:creationId xmlns:a16="http://schemas.microsoft.com/office/drawing/2014/main" id="{93A95391-25B3-4F9A-254D-2882D812B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164587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ACBL beste praksis (ansikt til ansikt)</a:t>
              </a:r>
            </a:p>
          </p:txBody>
        </p:sp>
        <p:sp>
          <p:nvSpPr>
            <p:cNvPr id="8199" name="Rounded Rectangle">
              <a:extLst>
                <a:ext uri="{FF2B5EF4-FFF2-40B4-BE49-F238E27FC236}">
                  <a16:creationId xmlns:a16="http://schemas.microsoft.com/office/drawing/2014/main" id="{646DF405-9A4D-4A96-C204-DE418935F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05112"/>
              <a:ext cx="10515600" cy="724089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0" name="Square">
              <a:extLst>
                <a:ext uri="{FF2B5EF4-FFF2-40B4-BE49-F238E27FC236}">
                  <a16:creationId xmlns:a16="http://schemas.microsoft.com/office/drawing/2014/main" id="{1E38DC54-A553-26FE-86F6-409B38EE2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1068031"/>
              <a:ext cx="398250" cy="39825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1" name="“Better Bridge” av Audrey Grant (Online Autorisasjon)-Ingen kurs tilgjengelig">
              <a:extLst>
                <a:ext uri="{FF2B5EF4-FFF2-40B4-BE49-F238E27FC236}">
                  <a16:creationId xmlns:a16="http://schemas.microsoft.com/office/drawing/2014/main" id="{BE59F8F1-44B5-2689-99BE-FDE687EE60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1069699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“Better Bridge” av Audrey Grant (Online Autorisasjon)-Ingen kurs tilgjengelig</a:t>
              </a:r>
            </a:p>
          </p:txBody>
        </p:sp>
        <p:sp>
          <p:nvSpPr>
            <p:cNvPr id="8202" name="Rounded Rectangle">
              <a:extLst>
                <a:ext uri="{FF2B5EF4-FFF2-40B4-BE49-F238E27FC236}">
                  <a16:creationId xmlns:a16="http://schemas.microsoft.com/office/drawing/2014/main" id="{7D3FE58A-B412-1FFE-6862-0AA143E02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10224"/>
              <a:ext cx="10515600" cy="72409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3" name="Square">
              <a:extLst>
                <a:ext uri="{FF2B5EF4-FFF2-40B4-BE49-F238E27FC236}">
                  <a16:creationId xmlns:a16="http://schemas.microsoft.com/office/drawing/2014/main" id="{606BFD44-776D-056C-2EE0-1F4808474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1973145"/>
              <a:ext cx="398250" cy="39825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4" name="“Learn Bridge in a Day” (Ansikt til ansikt)">
              <a:extLst>
                <a:ext uri="{FF2B5EF4-FFF2-40B4-BE49-F238E27FC236}">
                  <a16:creationId xmlns:a16="http://schemas.microsoft.com/office/drawing/2014/main" id="{52CC86EC-7342-C4F5-6FE2-B4FE015EF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1974812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“Learn Bridge in a Day” (Ansikt til ansikt)</a:t>
              </a:r>
            </a:p>
          </p:txBody>
        </p:sp>
        <p:sp>
          <p:nvSpPr>
            <p:cNvPr id="8205" name="Rounded Rectangle">
              <a:extLst>
                <a:ext uri="{FF2B5EF4-FFF2-40B4-BE49-F238E27FC236}">
                  <a16:creationId xmlns:a16="http://schemas.microsoft.com/office/drawing/2014/main" id="{251EF354-B47A-3802-A9E5-D68E9CE0E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15336"/>
              <a:ext cx="10515600" cy="72409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6" name="Square">
              <a:extLst>
                <a:ext uri="{FF2B5EF4-FFF2-40B4-BE49-F238E27FC236}">
                  <a16:creationId xmlns:a16="http://schemas.microsoft.com/office/drawing/2014/main" id="{64AC96C5-6B53-E93B-F473-086DC1097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2878257"/>
              <a:ext cx="398250" cy="39825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7" name="EasyBridge!">
              <a:extLst>
                <a:ext uri="{FF2B5EF4-FFF2-40B4-BE49-F238E27FC236}">
                  <a16:creationId xmlns:a16="http://schemas.microsoft.com/office/drawing/2014/main" id="{A58FFEB7-D0F7-27FF-34E7-CDF05524F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2879924"/>
              <a:ext cx="9679277" cy="39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EasyBridge!</a:t>
              </a:r>
            </a:p>
          </p:txBody>
        </p:sp>
        <p:sp>
          <p:nvSpPr>
            <p:cNvPr id="8208" name="Rounded Rectangle">
              <a:extLst>
                <a:ext uri="{FF2B5EF4-FFF2-40B4-BE49-F238E27FC236}">
                  <a16:creationId xmlns:a16="http://schemas.microsoft.com/office/drawing/2014/main" id="{250B157F-D4BC-E619-FD6B-EA64DD1A0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620449"/>
              <a:ext cx="10515600" cy="72409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09" name="Square">
              <a:extLst>
                <a:ext uri="{FF2B5EF4-FFF2-40B4-BE49-F238E27FC236}">
                  <a16:creationId xmlns:a16="http://schemas.microsoft.com/office/drawing/2014/main" id="{F8834B3D-CFCA-E995-985E-62074F734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6" y="3783369"/>
              <a:ext cx="398250" cy="39825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8210" name="Bare EasyBridge! Kan gjøres via fjernundervisning, men krever telefon oppfølging Kort vurdert - bra, men dyrt å kjøpe materiell (Fly post)">
              <a:extLst>
                <a:ext uri="{FF2B5EF4-FFF2-40B4-BE49-F238E27FC236}">
                  <a16:creationId xmlns:a16="http://schemas.microsoft.com/office/drawing/2014/main" id="{F819B3FD-8D6A-E475-301C-D7E9AAE77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22" y="3638987"/>
              <a:ext cx="9679277" cy="687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76632" tIns="76632" rIns="76632" bIns="76632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Bare EasyBridge! Kan gjøres via fjernundervisning, men krever telefon oppfølging</a:t>
              </a:r>
              <a:br>
                <a:rPr lang="en-US" altLang="en-US"/>
              </a:br>
              <a:r>
                <a:rPr lang="en-US" altLang="en-US"/>
                <a:t>Kort vurdert - bra, men dyrt å kjøpe materiell (Fly post)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5C322AC-4B97-B759-195B-8E447567D35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Calibri Light" panose="020F0302020204030204" pitchFamily="34" charset="0"/>
                <a:cs typeface="Calibri Light" panose="020F0302020204030204" pitchFamily="34" charset="0"/>
              </a:rPr>
              <a:t>Australian Bridge Federation </a:t>
            </a:r>
            <a:br>
              <a:rPr lang="en-US" altLang="en-US" sz="400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altLang="en-US" sz="4000">
                <a:latin typeface="Calibri Light" panose="020F0302020204030204" pitchFamily="34" charset="0"/>
                <a:cs typeface="Calibri Light" panose="020F0302020204030204" pitchFamily="34" charset="0"/>
              </a:rPr>
              <a:t>Autorisasjon av lærere</a:t>
            </a:r>
          </a:p>
        </p:txBody>
      </p:sp>
      <p:grpSp>
        <p:nvGrpSpPr>
          <p:cNvPr id="9219" name="Content Placeholder 2">
            <a:extLst>
              <a:ext uri="{FF2B5EF4-FFF2-40B4-BE49-F238E27FC236}">
                <a16:creationId xmlns:a16="http://schemas.microsoft.com/office/drawing/2014/main" id="{9A2F116C-A603-D800-EAB3-16173EB7C21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97063"/>
            <a:ext cx="10515600" cy="4208462"/>
            <a:chOff x="0" y="0"/>
            <a:chExt cx="10515600" cy="4208624"/>
          </a:xfrm>
        </p:grpSpPr>
        <p:grpSp>
          <p:nvGrpSpPr>
            <p:cNvPr id="9220" name="Group">
              <a:extLst>
                <a:ext uri="{FF2B5EF4-FFF2-40B4-BE49-F238E27FC236}">
                  <a16:creationId xmlns:a16="http://schemas.microsoft.com/office/drawing/2014/main" id="{2475BEDB-F14B-DB1D-612E-4FFBA88E7D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0515600" cy="695566"/>
              <a:chOff x="0" y="0"/>
              <a:chExt cx="10515600" cy="695565"/>
            </a:xfrm>
          </p:grpSpPr>
          <p:sp>
            <p:nvSpPr>
              <p:cNvPr id="9234" name="Rounded Rectangle">
                <a:extLst>
                  <a:ext uri="{FF2B5EF4-FFF2-40B4-BE49-F238E27FC236}">
                    <a16:creationId xmlns:a16="http://schemas.microsoft.com/office/drawing/2014/main" id="{0D34C2AB-AF1D-3003-8828-A4B3C3DE3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0515600" cy="69556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19" tIns="45719" rIns="45719" bIns="45719" anchor="ctr"/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100"/>
                  </a:spcBef>
                </a:pPr>
                <a:endParaRPr lang="en-US" altLang="en-US" sz="29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35" name="Deltok i Canberra Sommer Festival i 2008">
                <a:extLst>
                  <a:ext uri="{FF2B5EF4-FFF2-40B4-BE49-F238E27FC236}">
                    <a16:creationId xmlns:a16="http://schemas.microsoft.com/office/drawing/2014/main" id="{92554205-BBD2-DFB9-9CA6-9D66101F8E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55" y="55684"/>
                <a:ext cx="10447691" cy="584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10489" tIns="110489" rIns="110489" bIns="110489" anchor="ctr">
                <a:spAutoFit/>
              </a:bodyPr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200"/>
                  </a:spcBef>
                </a:pPr>
                <a:r>
                  <a:rPr lang="en-US" altLang="en-US" sz="2900">
                    <a:solidFill>
                      <a:srgbClr val="FFFFFF"/>
                    </a:solidFill>
                  </a:rPr>
                  <a:t>Deltok i Canberra Sommer Festival i 2008</a:t>
                </a:r>
              </a:p>
            </p:txBody>
          </p:sp>
        </p:grpSp>
        <p:grpSp>
          <p:nvGrpSpPr>
            <p:cNvPr id="9221" name="Group">
              <a:extLst>
                <a:ext uri="{FF2B5EF4-FFF2-40B4-BE49-F238E27FC236}">
                  <a16:creationId xmlns:a16="http://schemas.microsoft.com/office/drawing/2014/main" id="{0FBC4068-97A4-142B-980F-4853DF9C6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79085"/>
              <a:ext cx="10515600" cy="695566"/>
              <a:chOff x="0" y="0"/>
              <a:chExt cx="10515600" cy="695565"/>
            </a:xfrm>
          </p:grpSpPr>
          <p:sp>
            <p:nvSpPr>
              <p:cNvPr id="9232" name="Rounded Rectangle">
                <a:extLst>
                  <a:ext uri="{FF2B5EF4-FFF2-40B4-BE49-F238E27FC236}">
                    <a16:creationId xmlns:a16="http://schemas.microsoft.com/office/drawing/2014/main" id="{945F12E4-D44A-D96E-04C9-749AF2F97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0515600" cy="69556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19" tIns="45719" rIns="45719" bIns="45719" anchor="ctr"/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100"/>
                  </a:spcBef>
                </a:pPr>
                <a:endParaRPr lang="en-US" altLang="en-US" sz="29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33" name="Engasjert i online bridgeklubb, StepBridge">
                <a:extLst>
                  <a:ext uri="{FF2B5EF4-FFF2-40B4-BE49-F238E27FC236}">
                    <a16:creationId xmlns:a16="http://schemas.microsoft.com/office/drawing/2014/main" id="{EB214540-AD28-84EC-EC69-A6DAD1C7BF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55" y="55684"/>
                <a:ext cx="10447691" cy="584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10489" tIns="110489" rIns="110489" bIns="110489" anchor="ctr">
                <a:spAutoFit/>
              </a:bodyPr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200"/>
                  </a:spcBef>
                </a:pPr>
                <a:r>
                  <a:rPr lang="en-US" altLang="en-US" sz="2900">
                    <a:solidFill>
                      <a:srgbClr val="FFFFFF"/>
                    </a:solidFill>
                  </a:rPr>
                  <a:t>Engasjert i online bridgeklubb, StepBridge</a:t>
                </a:r>
              </a:p>
            </p:txBody>
          </p:sp>
        </p:grpSp>
        <p:sp>
          <p:nvSpPr>
            <p:cNvPr id="9222" name="Gratis for utenlandske spillere før Covid-19">
              <a:extLst>
                <a:ext uri="{FF2B5EF4-FFF2-40B4-BE49-F238E27FC236}">
                  <a16:creationId xmlns:a16="http://schemas.microsoft.com/office/drawing/2014/main" id="{12CF10DA-E1A3-D4B6-BEEF-86DAD82BE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040" y="1474650"/>
              <a:ext cx="10049142" cy="36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6830" tIns="36830" rIns="36830" bIns="36830">
              <a:spAutoFit/>
            </a:bodyPr>
            <a:lstStyle>
              <a:lvl1pPr defTabSz="10223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228600" indent="-228600" defTabSz="10223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0223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0223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0223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022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022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022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022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lvl="1" eaLnBrk="1">
                <a:lnSpc>
                  <a:spcPct val="90000"/>
                </a:lnSpc>
                <a:spcBef>
                  <a:spcPts val="5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en-US" sz="2300"/>
                <a:t>Gratis for utenlandske spillere før Covid-19</a:t>
              </a:r>
            </a:p>
          </p:txBody>
        </p:sp>
        <p:grpSp>
          <p:nvGrpSpPr>
            <p:cNvPr id="9223" name="Group">
              <a:extLst>
                <a:ext uri="{FF2B5EF4-FFF2-40B4-BE49-F238E27FC236}">
                  <a16:creationId xmlns:a16="http://schemas.microsoft.com/office/drawing/2014/main" id="{44C0CFC2-61B3-BDA3-49BB-B38616054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954890"/>
              <a:ext cx="10515600" cy="695566"/>
              <a:chOff x="0" y="0"/>
              <a:chExt cx="10515600" cy="695565"/>
            </a:xfrm>
          </p:grpSpPr>
          <p:sp>
            <p:nvSpPr>
              <p:cNvPr id="9230" name="Rounded Rectangle">
                <a:extLst>
                  <a:ext uri="{FF2B5EF4-FFF2-40B4-BE49-F238E27FC236}">
                    <a16:creationId xmlns:a16="http://schemas.microsoft.com/office/drawing/2014/main" id="{6BDD4EFA-AC62-FC5D-0E6D-03FF60D96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0515600" cy="69556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19" tIns="45719" rIns="45719" bIns="45719" anchor="ctr"/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100"/>
                  </a:spcBef>
                </a:pPr>
                <a:endParaRPr lang="en-US" altLang="en-US" sz="29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31" name="Gratis autorisasjons program  tilbys av Joan Butts via Zoom">
                <a:extLst>
                  <a:ext uri="{FF2B5EF4-FFF2-40B4-BE49-F238E27FC236}">
                    <a16:creationId xmlns:a16="http://schemas.microsoft.com/office/drawing/2014/main" id="{EDB1358E-C285-EC8C-A4D6-DE4BCB731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55" y="55684"/>
                <a:ext cx="10447691" cy="584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10489" tIns="110489" rIns="110489" bIns="110489" anchor="ctr">
                <a:spAutoFit/>
              </a:bodyPr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200"/>
                  </a:spcBef>
                </a:pPr>
                <a:r>
                  <a:rPr lang="en-US" altLang="en-US" sz="2900">
                    <a:solidFill>
                      <a:srgbClr val="FFFFFF"/>
                    </a:solidFill>
                  </a:rPr>
                  <a:t>Gratis autorisasjons program  tilbys av Joan Butts via Zoom</a:t>
                </a:r>
              </a:p>
            </p:txBody>
          </p:sp>
        </p:grpSp>
        <p:grpSp>
          <p:nvGrpSpPr>
            <p:cNvPr id="9224" name="Group">
              <a:extLst>
                <a:ext uri="{FF2B5EF4-FFF2-40B4-BE49-F238E27FC236}">
                  <a16:creationId xmlns:a16="http://schemas.microsoft.com/office/drawing/2014/main" id="{9307BC48-2D0B-B55C-43A4-1F1C7403E7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733975"/>
              <a:ext cx="10515600" cy="695566"/>
              <a:chOff x="0" y="0"/>
              <a:chExt cx="10515600" cy="695565"/>
            </a:xfrm>
          </p:grpSpPr>
          <p:sp>
            <p:nvSpPr>
              <p:cNvPr id="9228" name="Rounded Rectangle">
                <a:extLst>
                  <a:ext uri="{FF2B5EF4-FFF2-40B4-BE49-F238E27FC236}">
                    <a16:creationId xmlns:a16="http://schemas.microsoft.com/office/drawing/2014/main" id="{0FC723EA-6C02-91EA-9F94-CCA288F1A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0515600" cy="69556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19" tIns="45719" rIns="45719" bIns="45719" anchor="ctr"/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100"/>
                  </a:spcBef>
                </a:pPr>
                <a:endParaRPr lang="en-US" altLang="en-US" sz="29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29" name="Gjennomgikk nettbasert lærerutdanning i desember 2020">
                <a:extLst>
                  <a:ext uri="{FF2B5EF4-FFF2-40B4-BE49-F238E27FC236}">
                    <a16:creationId xmlns:a16="http://schemas.microsoft.com/office/drawing/2014/main" id="{ACBC4F7A-D85F-D6CF-EED8-7B9114EA59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55" y="55684"/>
                <a:ext cx="10447691" cy="584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10489" tIns="110489" rIns="110489" bIns="110489" anchor="ctr">
                <a:spAutoFit/>
              </a:bodyPr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200"/>
                  </a:spcBef>
                </a:pPr>
                <a:r>
                  <a:rPr lang="en-US" altLang="en-US" sz="2900">
                    <a:solidFill>
                      <a:srgbClr val="FFFFFF"/>
                    </a:solidFill>
                  </a:rPr>
                  <a:t>Gjennomgikk nettbasert lærerutdanning i desember 2020</a:t>
                </a:r>
              </a:p>
            </p:txBody>
          </p:sp>
        </p:grpSp>
        <p:grpSp>
          <p:nvGrpSpPr>
            <p:cNvPr id="9225" name="Group">
              <a:extLst>
                <a:ext uri="{FF2B5EF4-FFF2-40B4-BE49-F238E27FC236}">
                  <a16:creationId xmlns:a16="http://schemas.microsoft.com/office/drawing/2014/main" id="{8321E7A8-AB1D-D80B-96DB-172138B399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513059"/>
              <a:ext cx="10515600" cy="695566"/>
              <a:chOff x="0" y="0"/>
              <a:chExt cx="10515600" cy="695565"/>
            </a:xfrm>
          </p:grpSpPr>
          <p:sp>
            <p:nvSpPr>
              <p:cNvPr id="9226" name="Rounded Rectangle">
                <a:extLst>
                  <a:ext uri="{FF2B5EF4-FFF2-40B4-BE49-F238E27FC236}">
                    <a16:creationId xmlns:a16="http://schemas.microsoft.com/office/drawing/2014/main" id="{785B54C1-17AC-3546-5A81-232E516C4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0515600" cy="69556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19" tIns="45719" rIns="45719" bIns="45719" anchor="ctr"/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100"/>
                  </a:spcBef>
                </a:pPr>
                <a:endParaRPr lang="en-US" altLang="en-US" sz="29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27" name="Oppnådde autorisasjon i april 2021">
                <a:extLst>
                  <a:ext uri="{FF2B5EF4-FFF2-40B4-BE49-F238E27FC236}">
                    <a16:creationId xmlns:a16="http://schemas.microsoft.com/office/drawing/2014/main" id="{C8CD4DC6-6CE0-2802-7053-AD649CC301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55" y="55684"/>
                <a:ext cx="10447691" cy="584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10489" tIns="110489" rIns="110489" bIns="110489" anchor="ctr">
                <a:spAutoFit/>
              </a:bodyPr>
              <a:lstStyle>
                <a:lvl1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defTabSz="12890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4572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9144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13716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1828800" indent="1828800" defTabSz="12890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ts val="1200"/>
                  </a:spcBef>
                </a:pPr>
                <a:r>
                  <a:rPr lang="en-US" altLang="en-US" sz="2900">
                    <a:solidFill>
                      <a:srgbClr val="FFFFFF"/>
                    </a:solidFill>
                  </a:rPr>
                  <a:t>Oppnådde autorisasjon i april 2021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4617E7B-86F3-84C7-E869-78D8DAADAD3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Undervisning i bridge-formelle bridgeklasser</a:t>
            </a:r>
          </a:p>
        </p:txBody>
      </p:sp>
      <p:grpSp>
        <p:nvGrpSpPr>
          <p:cNvPr id="10243" name="Content Placeholder 2">
            <a:extLst>
              <a:ext uri="{FF2B5EF4-FFF2-40B4-BE49-F238E27FC236}">
                <a16:creationId xmlns:a16="http://schemas.microsoft.com/office/drawing/2014/main" id="{79EB14A5-5C7C-DFC3-4C42-37202D61790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27213"/>
            <a:ext cx="10515600" cy="4411662"/>
            <a:chOff x="0" y="0"/>
            <a:chExt cx="10515600" cy="4410356"/>
          </a:xfrm>
        </p:grpSpPr>
        <p:sp>
          <p:nvSpPr>
            <p:cNvPr id="10244" name="Line">
              <a:extLst>
                <a:ext uri="{FF2B5EF4-FFF2-40B4-BE49-F238E27FC236}">
                  <a16:creationId xmlns:a16="http://schemas.microsoft.com/office/drawing/2014/main" id="{885F0A56-BE2D-78C4-BEB0-155A3C66C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105156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10245" name="Arrangert 3 økter av &quot;lære å spille bridge&quot; i Singapore Recreation Club">
              <a:extLst>
                <a:ext uri="{FF2B5EF4-FFF2-40B4-BE49-F238E27FC236}">
                  <a16:creationId xmlns:a16="http://schemas.microsoft.com/office/drawing/2014/main" id="{883EE67B-FD0C-E83B-9AB8-A28DE8206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0515600" cy="46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83819" tIns="83819" rIns="83819" bIns="83819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Arrangert 3 økter av "lære å spille bridge" i Singapore Recreation Club</a:t>
              </a:r>
            </a:p>
          </p:txBody>
        </p:sp>
        <p:sp>
          <p:nvSpPr>
            <p:cNvPr id="10246" name="Line">
              <a:extLst>
                <a:ext uri="{FF2B5EF4-FFF2-40B4-BE49-F238E27FC236}">
                  <a16:creationId xmlns:a16="http://schemas.microsoft.com/office/drawing/2014/main" id="{BC0F9CE4-FC30-D85F-1DEE-6168402A2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24514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10247" name="Startet med en kursvarighet på 8 økter, redusert senere til 6 økter">
              <a:extLst>
                <a:ext uri="{FF2B5EF4-FFF2-40B4-BE49-F238E27FC236}">
                  <a16:creationId xmlns:a16="http://schemas.microsoft.com/office/drawing/2014/main" id="{D332CEF3-62F3-1528-EB1E-E58B2309CA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24514"/>
              <a:ext cx="10515600" cy="461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83819" tIns="83819" rIns="83819" bIns="83819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Startet med en kursvarighet på 8 økter, redusert senere til 6 økter</a:t>
              </a:r>
            </a:p>
          </p:txBody>
        </p:sp>
        <p:sp>
          <p:nvSpPr>
            <p:cNvPr id="10248" name="Line">
              <a:extLst>
                <a:ext uri="{FF2B5EF4-FFF2-40B4-BE49-F238E27FC236}">
                  <a16:creationId xmlns:a16="http://schemas.microsoft.com/office/drawing/2014/main" id="{EFC450B7-1D20-EC93-C948-1B764B1AB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449029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10249" name="Startet med mini-bridge">
              <a:extLst>
                <a:ext uri="{FF2B5EF4-FFF2-40B4-BE49-F238E27FC236}">
                  <a16:creationId xmlns:a16="http://schemas.microsoft.com/office/drawing/2014/main" id="{7E5F7AD2-28D4-5AEA-FE93-D799E4A74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9029"/>
              <a:ext cx="10515600" cy="461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83819" tIns="83819" rIns="83819" bIns="83819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Startet med mini-bridge</a:t>
              </a:r>
            </a:p>
          </p:txBody>
        </p:sp>
        <p:sp>
          <p:nvSpPr>
            <p:cNvPr id="10250" name="Line">
              <a:extLst>
                <a:ext uri="{FF2B5EF4-FFF2-40B4-BE49-F238E27FC236}">
                  <a16:creationId xmlns:a16="http://schemas.microsoft.com/office/drawing/2014/main" id="{CE1CA3BF-7CD8-128B-74FF-E06077A08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3544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10251" name="Utnyttet materiale fra New Zealand Bridge (med tillatelse)">
              <a:extLst>
                <a:ext uri="{FF2B5EF4-FFF2-40B4-BE49-F238E27FC236}">
                  <a16:creationId xmlns:a16="http://schemas.microsoft.com/office/drawing/2014/main" id="{3ECB3372-D65A-209B-8D3B-BD58EC753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73544"/>
              <a:ext cx="10515600" cy="461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83819" tIns="83819" rIns="83819" bIns="83819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Utnyttet materiale fra New Zealand Bridge (med tillatelse)</a:t>
              </a:r>
            </a:p>
          </p:txBody>
        </p:sp>
        <p:sp>
          <p:nvSpPr>
            <p:cNvPr id="10252" name="Line">
              <a:extLst>
                <a:ext uri="{FF2B5EF4-FFF2-40B4-BE49-F238E27FC236}">
                  <a16:creationId xmlns:a16="http://schemas.microsoft.com/office/drawing/2014/main" id="{7FF1F54A-1CBE-0ECF-70AB-A0AE0BCFA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898058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10253" name="Opprinnelige materialer var basert på Acol som meldesystem">
              <a:extLst>
                <a:ext uri="{FF2B5EF4-FFF2-40B4-BE49-F238E27FC236}">
                  <a16:creationId xmlns:a16="http://schemas.microsoft.com/office/drawing/2014/main" id="{91A594C2-EF57-AB8C-04FD-902ECB9AB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98058"/>
              <a:ext cx="10515600" cy="461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83819" tIns="83819" rIns="83819" bIns="83819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Opprinnelige materialer var basert på Acol som meldesystem</a:t>
              </a:r>
            </a:p>
          </p:txBody>
        </p:sp>
        <p:sp>
          <p:nvSpPr>
            <p:cNvPr id="10254" name="Line">
              <a:extLst>
                <a:ext uri="{FF2B5EF4-FFF2-40B4-BE49-F238E27FC236}">
                  <a16:creationId xmlns:a16="http://schemas.microsoft.com/office/drawing/2014/main" id="{65CECB32-0382-FB69-FEEC-F9FD6E11B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622574"/>
              <a:ext cx="10515600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endParaRPr lang="en-GB"/>
            </a:p>
          </p:txBody>
        </p:sp>
        <p:sp>
          <p:nvSpPr>
            <p:cNvPr id="10255" name="Konverterte dem til å spille Standard American som meldesystem med 5 korts major og sterke grand">
              <a:extLst>
                <a:ext uri="{FF2B5EF4-FFF2-40B4-BE49-F238E27FC236}">
                  <a16:creationId xmlns:a16="http://schemas.microsoft.com/office/drawing/2014/main" id="{CD86FB85-9715-978F-0E83-E80BA0290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22574"/>
              <a:ext cx="10515600" cy="78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83819" tIns="83819" rIns="83819" bIns="83819">
              <a:spAutoFit/>
            </a:bodyPr>
            <a:lstStyle>
              <a:lvl1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9779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977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ts val="900"/>
                </a:spcBef>
              </a:pPr>
              <a:r>
                <a:rPr lang="en-US" altLang="en-US" sz="2200"/>
                <a:t>Konverterte dem til å spille Standard American som meldesystem med 5 korts major og sterke grand</a:t>
              </a: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AA70D5C-53DE-6FB7-6BBB-79B19B24147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738188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t>Undervisning i bridge-uformelle bridgeleksjoner</a:t>
            </a:r>
          </a:p>
        </p:txBody>
      </p:sp>
      <p:grpSp>
        <p:nvGrpSpPr>
          <p:cNvPr id="11267" name="Content Placeholder 10">
            <a:extLst>
              <a:ext uri="{FF2B5EF4-FFF2-40B4-BE49-F238E27FC236}">
                <a16:creationId xmlns:a16="http://schemas.microsoft.com/office/drawing/2014/main" id="{CE9D356D-8298-DD32-46DB-B848BD5C12F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536825"/>
            <a:ext cx="11039475" cy="2981325"/>
            <a:chOff x="0" y="0"/>
            <a:chExt cx="11039061" cy="2980974"/>
          </a:xfrm>
        </p:grpSpPr>
        <p:sp>
          <p:nvSpPr>
            <p:cNvPr id="11268" name="Rounded Rectangle">
              <a:extLst>
                <a:ext uri="{FF2B5EF4-FFF2-40B4-BE49-F238E27FC236}">
                  <a16:creationId xmlns:a16="http://schemas.microsoft.com/office/drawing/2014/main" id="{5ECDC253-8620-B73D-09D6-5FB2D701C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39062" cy="1301580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1269" name="Square">
              <a:extLst>
                <a:ext uri="{FF2B5EF4-FFF2-40B4-BE49-F238E27FC236}">
                  <a16:creationId xmlns:a16="http://schemas.microsoft.com/office/drawing/2014/main" id="{22B82D97-E54C-AAA5-192B-4D6A863FC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28" y="292855"/>
              <a:ext cx="715870" cy="71587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1270" name="Frivillig som mentor:">
              <a:extLst>
                <a:ext uri="{FF2B5EF4-FFF2-40B4-BE49-F238E27FC236}">
                  <a16:creationId xmlns:a16="http://schemas.microsoft.com/office/drawing/2014/main" id="{BA49D9A3-EF40-70DE-C65E-A6248A0DB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4978" y="351225"/>
              <a:ext cx="3553442" cy="59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37751" tIns="137751" rIns="137751" bIns="137751" anchor="ctr">
              <a:spAutoFit/>
            </a:bodyPr>
            <a:lstStyle>
              <a:lvl1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1000"/>
                </a:spcBef>
              </a:pPr>
              <a:r>
                <a:rPr lang="en-US" altLang="en-US" sz="2500"/>
                <a:t>Frivillig som mentor:</a:t>
              </a:r>
            </a:p>
          </p:txBody>
        </p:sp>
        <p:sp>
          <p:nvSpPr>
            <p:cNvPr id="11271" name="Maureen Hall i “Beginner Intermediate Lounge” på Bridge Base Online…">
              <a:extLst>
                <a:ext uri="{FF2B5EF4-FFF2-40B4-BE49-F238E27FC236}">
                  <a16:creationId xmlns:a16="http://schemas.microsoft.com/office/drawing/2014/main" id="{B08349EA-F868-40F5-2716-AB2019676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4030" y="55516"/>
              <a:ext cx="4848135" cy="1190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37751" tIns="137751" rIns="137751" bIns="137751" anchor="ctr">
              <a:spAutoFit/>
            </a:bodyPr>
            <a:lstStyle>
              <a:lvl1pPr defTabSz="5778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5778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5778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5778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5778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5778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5778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5778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5778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500"/>
                </a:spcBef>
              </a:pPr>
              <a:r>
                <a:rPr lang="en-US" altLang="en-US" sz="1300"/>
                <a:t>Maureen Hall i “Beginner Intermediate Lounge” på Bridge Base Online</a:t>
              </a:r>
            </a:p>
            <a:p>
              <a:pPr eaLnBrk="1">
                <a:spcBef>
                  <a:spcPts val="500"/>
                </a:spcBef>
              </a:pPr>
              <a:r>
                <a:rPr lang="en-US" altLang="en-US" sz="1300"/>
                <a:t>Organiserte ukentlige gruppeutfordringer for interesserte spillere</a:t>
              </a:r>
            </a:p>
            <a:p>
              <a:pPr eaLnBrk="1">
                <a:spcBef>
                  <a:spcPts val="500"/>
                </a:spcBef>
              </a:pPr>
              <a:r>
                <a:rPr lang="en-US" altLang="en-US" sz="1300"/>
                <a:t>Gjennomførte diskusjoner etter utfordringen ved hjelp av Skype</a:t>
              </a:r>
            </a:p>
          </p:txBody>
        </p:sp>
        <p:sp>
          <p:nvSpPr>
            <p:cNvPr id="11272" name="Rounded Rectangle">
              <a:extLst>
                <a:ext uri="{FF2B5EF4-FFF2-40B4-BE49-F238E27FC236}">
                  <a16:creationId xmlns:a16="http://schemas.microsoft.com/office/drawing/2014/main" id="{08E6DAB3-612B-3568-E912-9BC3CFBA8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626975"/>
              <a:ext cx="11039062" cy="1301581"/>
            </a:xfrm>
            <a:prstGeom prst="roundRect">
              <a:avLst>
                <a:gd name="adj" fmla="val 10000"/>
              </a:avLst>
            </a:prstGeom>
            <a:solidFill>
              <a:srgbClr val="CD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1273" name="Square">
              <a:extLst>
                <a:ext uri="{FF2B5EF4-FFF2-40B4-BE49-F238E27FC236}">
                  <a16:creationId xmlns:a16="http://schemas.microsoft.com/office/drawing/2014/main" id="{C9D902AC-9E2B-E461-3D77-570C62CA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28" y="1919832"/>
              <a:ext cx="715870" cy="71587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 eaLnBrk="1">
                <a:lnSpc>
                  <a:spcPct val="90000"/>
                </a:lnSpc>
                <a:spcBef>
                  <a:spcPts val="1000"/>
                </a:spcBef>
              </a:pPr>
              <a:endParaRPr lang="en-US" altLang="en-US" sz="2800"/>
            </a:p>
          </p:txBody>
        </p:sp>
        <p:sp>
          <p:nvSpPr>
            <p:cNvPr id="11274" name="Betalt partner for å utvikle bridgespillere for spilling i ACBL">
              <a:extLst>
                <a:ext uri="{FF2B5EF4-FFF2-40B4-BE49-F238E27FC236}">
                  <a16:creationId xmlns:a16="http://schemas.microsoft.com/office/drawing/2014/main" id="{37716E04-ED7A-429C-22F0-56CEEF9DC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567" y="1594445"/>
              <a:ext cx="3801216" cy="138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37751" tIns="137751" rIns="137751" bIns="137751" anchor="ctr">
              <a:spAutoFit/>
            </a:bodyPr>
            <a:lstStyle>
              <a:lvl1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11112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11112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1000"/>
                </a:spcBef>
              </a:pPr>
              <a:r>
                <a:rPr lang="en-US" altLang="en-US" sz="2500"/>
                <a:t>Betalt partner for å utvikle bridgespillere for spilling i ACBL</a:t>
              </a:r>
            </a:p>
          </p:txBody>
        </p:sp>
        <p:sp>
          <p:nvSpPr>
            <p:cNvPr id="11275" name="Tilbyr vurderinger etter spillet til deltagerne">
              <a:extLst>
                <a:ext uri="{FF2B5EF4-FFF2-40B4-BE49-F238E27FC236}">
                  <a16:creationId xmlns:a16="http://schemas.microsoft.com/office/drawing/2014/main" id="{7CBE4983-A526-F7E1-B85F-A130F7430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8763" y="2019191"/>
              <a:ext cx="4566689" cy="51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37751" tIns="137751" rIns="137751" bIns="137751" anchor="ctr">
              <a:spAutoFit/>
            </a:bodyPr>
            <a:lstStyle>
              <a:lvl1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defTabSz="8001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4572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9144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13716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1828800" indent="18288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>
                <a:spcBef>
                  <a:spcPts val="700"/>
                </a:spcBef>
              </a:pPr>
              <a:r>
                <a:rPr lang="en-US" altLang="en-US"/>
                <a:t>Tilbyr vurderinger etter spillet til deltagerne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3EB86C-EC3F-4D61-B926-A3134E48E7C0}"/>
</file>

<file path=customXml/itemProps2.xml><?xml version="1.0" encoding="utf-8"?>
<ds:datastoreItem xmlns:ds="http://schemas.openxmlformats.org/officeDocument/2006/customXml" ds:itemID="{56D0B550-5A91-4FA0-B39E-1C5841CA2EF5}"/>
</file>

<file path=customXml/itemProps3.xml><?xml version="1.0" encoding="utf-8"?>
<ds:datastoreItem xmlns:ds="http://schemas.openxmlformats.org/officeDocument/2006/customXml" ds:itemID="{BA95AE19-3B64-4BB3-8714-5BF60CA73AA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526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Arial</vt:lpstr>
      <vt:lpstr>Calibri Light</vt:lpstr>
      <vt:lpstr>Helvetica</vt:lpstr>
      <vt:lpstr>Segoe UI Web (West European)</vt:lpstr>
      <vt:lpstr>Office Theme</vt:lpstr>
      <vt:lpstr>Hvordan jeg ble en  Autorisert  Bridgelærer </vt:lpstr>
      <vt:lpstr>Introduksjon</vt:lpstr>
      <vt:lpstr>Bridge i Singapore</vt:lpstr>
      <vt:lpstr>Hvorfor søke autorisasjon?</vt:lpstr>
      <vt:lpstr>American Contract Bridge League</vt:lpstr>
      <vt:lpstr>ACBL Bridge Lærer Autorisasjon</vt:lpstr>
      <vt:lpstr>Australian Bridge Federation  Autorisasjon av lærere</vt:lpstr>
      <vt:lpstr>Undervisning i bridge-formelle bridgeklasser</vt:lpstr>
      <vt:lpstr>Undervisning i bridge-uformelle bridgeleksjoner</vt:lpstr>
      <vt:lpstr>Råd til ambisiøse bridgelærere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jeg ble en  Autorisert  Bridgelærer</dc:title>
  <dc:creator>Shireen Mohandes</dc:creator>
  <cp:lastModifiedBy>Shireen Mohandes</cp:lastModifiedBy>
  <cp:revision>1</cp:revision>
  <dcterms:modified xsi:type="dcterms:W3CDTF">2023-09-21T16:54:43Z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0x010100BC37741299362440A3F90875EF644052</vt:lpwstr>
  </property>
  <property fmtid="{D5CDD505-2E9C-101B-9397-08002B2CF9AE}" pid="3" name="MediaServiceImageTags">
    <vt:lpwstr/>
  </property>
</Properties>
</file>